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8" r:id="rId6"/>
    <p:sldId id="273" r:id="rId7"/>
    <p:sldId id="263" r:id="rId8"/>
    <p:sldId id="269" r:id="rId9"/>
    <p:sldId id="266" r:id="rId10"/>
    <p:sldId id="267" r:id="rId11"/>
    <p:sldId id="265" r:id="rId12"/>
    <p:sldId id="270" r:id="rId13"/>
    <p:sldId id="271" r:id="rId14"/>
    <p:sldId id="272" r:id="rId15"/>
    <p:sldId id="274" r:id="rId16"/>
    <p:sldId id="275" r:id="rId17"/>
    <p:sldId id="277" r:id="rId18"/>
    <p:sldId id="276" r:id="rId19"/>
    <p:sldId id="278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6" autoAdjust="0"/>
    <p:restoredTop sz="81283" autoAdjust="0"/>
  </p:normalViewPr>
  <p:slideViewPr>
    <p:cSldViewPr snapToGrid="0">
      <p:cViewPr varScale="1">
        <p:scale>
          <a:sx n="54" d="100"/>
          <a:sy n="54" d="100"/>
        </p:scale>
        <p:origin x="10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al Beydoun" userId="e88cbbf3-5e5f-46df-aecf-fe10b322ce6e" providerId="ADAL" clId="{2344EB87-8E59-422C-9AC3-DB73A9795575}"/>
    <pc:docChg chg="undo custSel modSld">
      <pc:chgData name="Kamal Beydoun" userId="e88cbbf3-5e5f-46df-aecf-fe10b322ce6e" providerId="ADAL" clId="{2344EB87-8E59-422C-9AC3-DB73A9795575}" dt="2022-11-30T07:26:25.485" v="8" actId="20577"/>
      <pc:docMkLst>
        <pc:docMk/>
      </pc:docMkLst>
      <pc:sldChg chg="modSp mod">
        <pc:chgData name="Kamal Beydoun" userId="e88cbbf3-5e5f-46df-aecf-fe10b322ce6e" providerId="ADAL" clId="{2344EB87-8E59-422C-9AC3-DB73A9795575}" dt="2022-11-30T07:26:25.485" v="8" actId="20577"/>
        <pc:sldMkLst>
          <pc:docMk/>
          <pc:sldMk cId="2027195600" sldId="266"/>
        </pc:sldMkLst>
        <pc:graphicFrameChg chg="modGraphic">
          <ac:chgData name="Kamal Beydoun" userId="e88cbbf3-5e5f-46df-aecf-fe10b322ce6e" providerId="ADAL" clId="{2344EB87-8E59-422C-9AC3-DB73A9795575}" dt="2022-11-30T07:26:25.485" v="8" actId="20577"/>
          <ac:graphicFrameMkLst>
            <pc:docMk/>
            <pc:sldMk cId="2027195600" sldId="266"/>
            <ac:graphicFrameMk id="5" creationId="{00000000-0000-0000-0000-000000000000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7T21:30:54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599 102 6867,'0'0'1513,"0"0"-371,0 0-414,-4 5-125,-12 14-29,12-15-60,1 1 25,-4 8-62,-1-1 0,-1 0-1,-6 5-476,10-11 267,-1 0-24,-17 17-27,17-18-48,0 0-34,-18 14-54,18-14-14,-1-1-36,-27 17-33,-15 14-206,38-29 188,0 0 0,9-5 83,-3 3 90,-1 0-1,-1 0 1,1-1 0,0 1-1,-1-1 1,0-1-1,-4 2-151,-13-4 899,19 0-458,5 0-76,0 0-93,0 0-104,1-6-109,3-7 70,1-1 0,0 1 0,5-9-129,8-7-49,2 1 0,0 1 0,2 0 0,1 2 0,1 1 0,2 0 49,2-4 8,4 2-5,-24 21-3,-1 0-3,-7 5 30,0 0 21,0 0 11,0 0-11,-1 5-24,-1 1-39,-1 0 0,1 0 0,-1-1 1,0 1-1,-1-1 0,1 0 0,-1 1 0,0-2 0,-1 1 15,-6 7 47,-2-1-1,1-1 0,-2 0 0,1 0 1,-6 1-47,11-6 35,-19 13 22,6-6-24,-1-2-32,-20 9-22,-7-1-6,3-8 22,6-8 5,14-2-6,22 0-23,-2-2-24,-14-6-30,15 6 8,5 2-5,-2-7 32,-4-24-3,7 25 10,0-1-1,1 1 0,0 0 1,0 0-1,0 0 1,1 0-1,-1 0 0,1 1 1,4-5 41,-5 7 25,9-10-175,-4 4 127,29-22 49,-26 24-23,3-4-8,1 1-1,0 0 1,1 1 0,0 1-1,0 0 1,1 1-1,3-1 6,56-3-56,-69 11 6,-1 0-22,12 0 8,-12 0 16,-5 0 21,0 0 35,0 0 13,0 0 22,0 25 26,0-20-31,-5-1-17,-11 14-2,12-14-1,-2 0-26,-18 11 38,17-11-9,1-2-8,-18 9-13,-42 21-18,61-29 7,5-3 0,-5 4 17,-14 12-12,14-11 57,5-5 120,0 0-144,0 0-57,0 0 1,0 0 7,0 0 41,0 0 160,0 0-62,0 0-23,0 0-49,14 5 161,1 0-1,-9-9-64,18-9-47,-18 9-41,1-1-18,20-15-1,-1-3-8,-21 17-28,0 2 24,-5 4 12,0 0 14,3-5 16,12-16 17,-11 16 12,-4 5 6,0 0 10,-1-1-98,1-1 0,-1 0 0,1 1 0,-1-1 0,0 0 0,0 1 0,0-1 0,0 1 0,0-1 0,0 1 0,0 0 0,0-1 0,-2 0-11,2 1 17,-2-4 26,-13 1-34,14 4-13,1-1 0,-1 0 0,0 1 0,1-1 0,-1 1 0,1-1 0,-1 1 0,0 0 0,1 0 0,-1 0 0,0 0 0,1 0 0,-2 0 4,-6 0-11,1 1 1,0 0-1,0 0 1,0 1-1,1 0 1,-1 1-1,0 0 0,-5 2 11,-63 37-41,8-3-6,-4-3-57,67-33 10,5-3-95,0 0-91,0 0-40,0 0 39,0 0 95,0 0 108,8-6 65,21-10 55,1 1-1,0 1 1,1 2-1,1 1 1,-1 1 0,2 2-1,-1 1 1,1 2 0,0 1-1,26 0-41,-9 10-160,-45 1 77,14 18 19,-18-24 61,-1-1-1,0 1 1,1-1-1,-1 1 1,1-1-1,-1 1 0,0-1 1,1 1-1,-1 0 1,0-1-1,0 1 1,0 0-1,1-1 1,-1 1-1,0-1 0,0 1 1,0 0-1,0-1 1,0 1-1,0 0 1,0-1 3,-7 73 202,1-57-63,2-7-130,3-6-28,0 1-1,-1-1 1,0 1-1,0-1 0,0 0 1,0 0-1,0 0 1,-1 0-1,1 0 0,-3 1 20,3 0-48,-2 0-158,1 1 0,-1 0 0,0-1-1,0 1 1,-1-1 0,1 0-1,-1-1 1,0 1 0,0-1-1,0 0 1,0 0 0,-4 1 206,-16 0-4031,20-4 2707,0 0-1,0 0 1,0-1 0,0 0-1,0 0 1,0 0 0,0-1-1,-4-1 1325,-20-9-1091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26FB1-02FA-48E4-B981-B6F95475CA1B}" type="datetimeFigureOut">
              <a:rPr lang="fr-FR" smtClean="0"/>
              <a:t>30/11/2022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D28CD-79E7-4DAD-90FD-B9C49633931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298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Unfortunately, the flexibility that allows you to make changes throughout a software project’s life cycle also lets you mess things up at any point during development. Adding a new feature can break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existing code or turn a simple, elegant design into a confusing mess. Constantly adding, 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removing, and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modifying features during development can make it impossible for different parts of </a:t>
            </a:r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system to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 together. In some cases, it can even make it impossible to tell when the project is finished.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DD28CD-79E7-4DAD-90FD-B9C4963393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113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technology is used in the design of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machinery and in the drafting and design of all types of buildings, from small residential types (houses)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2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Btach</a:t>
            </a:r>
            <a:r>
              <a:rPr lang="en-US" dirty="0"/>
              <a:t> processing systems:</a:t>
            </a:r>
            <a:r>
              <a:rPr lang="en-US" baseline="0" dirty="0"/>
              <a:t> salary billing systems</a:t>
            </a:r>
          </a:p>
          <a:p>
            <a:r>
              <a:rPr lang="en-US" baseline="0" dirty="0"/>
              <a:t>Batch: Collection</a:t>
            </a:r>
          </a:p>
          <a:p>
            <a:r>
              <a:rPr lang="en-US" baseline="0" dirty="0"/>
              <a:t>Entertain: amuse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7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27BC-7805-4D37-85C9-08A6065638E7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FE9B-10E7-44A3-8C10-DDEDEF463468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C266A-DC10-45F4-BC2A-F4287E4A62F8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491C8-29BB-43FB-BFD7-9113E17A2396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AFA57-2E65-4EDD-A7E1-C0680C8CAD77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C17D7-99D3-44EF-82DB-391617C63B86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E1DD5-50A2-4987-8A96-BC36D3A72EF5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5568E-B515-4B23-9EED-E3F38C8D9F12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38FCA-90CF-4A0B-AB46-D0AFE8B1ADB7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BC73-1627-4275-88D3-534F85A5F63C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B449F-73C8-4B08-A2F7-F9DF8DBB68D3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FA692-F505-40A5-B496-56FBD9ECF0BA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E8784-45E9-4C6D-A651-BF09C208F090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EC55B-1C26-4326-BEA2-6387F892FA5F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5682-14F4-4063-A13B-CE1D7774B6E7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FC762-2F83-4330-AB28-7C4C98765C80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618C0-78BE-4983-829B-091CD7740B07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Engineering</a:t>
            </a:r>
            <a:br>
              <a:rPr lang="en-US" dirty="0"/>
            </a:br>
            <a:r>
              <a:rPr lang="en-US" dirty="0"/>
              <a:t>Introduction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Dr. Kamal </a:t>
            </a:r>
            <a:r>
              <a:rPr lang="en-US"/>
              <a:t>Beydoun</a:t>
            </a:r>
          </a:p>
          <a:p>
            <a:r>
              <a:rPr lang="en-US" dirty="0"/>
              <a:t>Faculty of Sciences I</a:t>
            </a:r>
          </a:p>
          <a:p>
            <a:r>
              <a:rPr lang="en-US" dirty="0"/>
              <a:t>Lebanese University</a:t>
            </a:r>
          </a:p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953125" y="5688449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1400" i="1" dirty="0"/>
              <a:t>Programming today is a race between software engineers striving to build bigger and better idiot‐proof programs, and the universe trying to build bigger and better idiots. So far the universe is winning.</a:t>
            </a:r>
          </a:p>
          <a:p>
            <a:pPr algn="just"/>
            <a:endParaRPr lang="en-US" sz="1400" i="1" dirty="0"/>
          </a:p>
          <a:p>
            <a:pPr algn="r"/>
            <a:r>
              <a:rPr lang="fr-FR" sz="1400" i="1" dirty="0"/>
              <a:t>—Rick Cook</a:t>
            </a:r>
          </a:p>
        </p:txBody>
      </p:sp>
    </p:spTree>
    <p:extLst>
      <p:ext uri="{BB962C8B-B14F-4D97-AF65-F5344CB8AC3E}">
        <p14:creationId xmlns:p14="http://schemas.microsoft.com/office/powerpoint/2010/main" val="435836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Frequently asked questions about software engineering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626035"/>
              </p:ext>
            </p:extLst>
          </p:nvPr>
        </p:nvGraphicFramePr>
        <p:xfrm>
          <a:off x="2589212" y="2676370"/>
          <a:ext cx="8229600" cy="157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1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/>
                          <a:cs typeface="Arial"/>
                        </a:rPr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/>
                          <a:cs typeface="Arial"/>
                        </a:rPr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are the key challenges facing software engineering?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Coping with increasing diversity, demands for reduced delivery times and developing reliable software.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are the costs of software engineering?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Roughly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60% 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of software costs are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development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 costs,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40% are testing 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costs. For custom software, evolution costs often exceed development costs.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8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Essential attributes of good software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16175" y="1782764"/>
          <a:ext cx="7485040" cy="419053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132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2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38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Product characteristic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9144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Description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91440" marB="914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5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Maintainability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should be written in such a way so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that it can evolve to meet the changing needs of customers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. This is a </a:t>
                      </a:r>
                      <a:r>
                        <a:rPr lang="en-GB"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critical</a:t>
                      </a:r>
                      <a:r>
                        <a:rPr lang="en-GB" sz="1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GB"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attribute</a:t>
                      </a:r>
                      <a:r>
                        <a:rPr lang="en-GB" sz="14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because software change is an inevitable requirement of a changing business environment.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46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Dependability and security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dependability includes a range of characteristics including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reliability, security and safety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. Dependable software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should not cause physical or economic damage in the event of system failure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. Malicious users should not be  able to access or damage the system.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5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>
                          <a:latin typeface="Arial"/>
                          <a:cs typeface="Arial"/>
                        </a:rPr>
                        <a:t>Efficiency</a:t>
                      </a:r>
                      <a:endParaRPr lang="en-GB" sz="1400" b="1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should not make wasteful use of system resources such as memory and processor cycles. Efficiency therefore includes responsiveness, processing time, memory utilisation, etc.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5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Acceptability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must be acceptable to the type of users for which it is designed. This means that it must be understandable, usable and compatible with other systems that they use. 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54610" marR="54610" marT="0" marB="9144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236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b="1" dirty="0"/>
              <a:t>Stand-alone</a:t>
            </a:r>
            <a:r>
              <a:rPr lang="en-GB" dirty="0"/>
              <a:t> applications </a:t>
            </a:r>
          </a:p>
          <a:p>
            <a:pPr lvl="1" algn="just"/>
            <a:r>
              <a:rPr lang="en-GB" dirty="0"/>
              <a:t>These are application systems that </a:t>
            </a:r>
            <a:r>
              <a:rPr lang="en-GB" b="1" dirty="0"/>
              <a:t>run on a local computer</a:t>
            </a:r>
            <a:r>
              <a:rPr lang="en-GB" dirty="0"/>
              <a:t>, such as a PC. They include all necessary functionality and do not need to be connected to a network. </a:t>
            </a:r>
          </a:p>
          <a:p>
            <a:pPr algn="just"/>
            <a:r>
              <a:rPr lang="en-GB" b="1" dirty="0"/>
              <a:t>Interactive transaction-based </a:t>
            </a:r>
            <a:r>
              <a:rPr lang="en-GB" dirty="0"/>
              <a:t>applications</a:t>
            </a:r>
            <a:r>
              <a:rPr lang="en-GB" i="1" dirty="0"/>
              <a:t> </a:t>
            </a:r>
          </a:p>
          <a:p>
            <a:pPr lvl="1" algn="just"/>
            <a:r>
              <a:rPr lang="en-GB" dirty="0"/>
              <a:t>Applications that execute on a remote computer and are accessed by users from their own PCs or terminals. These include </a:t>
            </a:r>
            <a:r>
              <a:rPr lang="en-GB" b="1" dirty="0"/>
              <a:t>web applications </a:t>
            </a:r>
            <a:r>
              <a:rPr lang="en-GB" dirty="0"/>
              <a:t>such as </a:t>
            </a:r>
            <a:r>
              <a:rPr lang="en-GB" dirty="0" err="1"/>
              <a:t>e</a:t>
            </a:r>
            <a:r>
              <a:rPr lang="en-GB" dirty="0"/>
              <a:t>-commerce applications. </a:t>
            </a:r>
          </a:p>
          <a:p>
            <a:pPr algn="just"/>
            <a:r>
              <a:rPr lang="en-GB" b="1" dirty="0"/>
              <a:t>Embedded control </a:t>
            </a:r>
            <a:r>
              <a:rPr lang="en-GB" dirty="0"/>
              <a:t>systems </a:t>
            </a:r>
          </a:p>
          <a:p>
            <a:pPr lvl="1" algn="just"/>
            <a:r>
              <a:rPr lang="en-GB" dirty="0"/>
              <a:t>These are software control systems that control and manage hardware devices. Numerically, there are probably more embedded systems than any other type of system.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85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b="1" dirty="0"/>
              <a:t>Batch (Collection) processing </a:t>
            </a:r>
            <a:r>
              <a:rPr lang="en-GB" dirty="0"/>
              <a:t>systems </a:t>
            </a:r>
          </a:p>
          <a:p>
            <a:pPr lvl="1" algn="just"/>
            <a:r>
              <a:rPr lang="en-GB" dirty="0"/>
              <a:t>These are business systems that are designed to process data in large batches. They process </a:t>
            </a:r>
            <a:r>
              <a:rPr lang="en-GB" b="1" dirty="0"/>
              <a:t>large numbers of individual </a:t>
            </a:r>
            <a:r>
              <a:rPr lang="en-GB" dirty="0"/>
              <a:t>inputs to create corresponding outputs. </a:t>
            </a:r>
          </a:p>
          <a:p>
            <a:pPr algn="just"/>
            <a:r>
              <a:rPr lang="en-GB" b="1" dirty="0"/>
              <a:t>Entertainment</a:t>
            </a:r>
            <a:r>
              <a:rPr lang="en-GB" dirty="0"/>
              <a:t> systems </a:t>
            </a:r>
          </a:p>
          <a:p>
            <a:pPr lvl="1" algn="just"/>
            <a:r>
              <a:rPr lang="en-GB" dirty="0"/>
              <a:t>These are systems that are primarily for personal use and which are intended to </a:t>
            </a:r>
            <a:r>
              <a:rPr lang="en-GB" b="1" dirty="0"/>
              <a:t>entertain</a:t>
            </a:r>
            <a:r>
              <a:rPr lang="en-GB" dirty="0"/>
              <a:t> the user (games). </a:t>
            </a:r>
          </a:p>
          <a:p>
            <a:pPr algn="just"/>
            <a:r>
              <a:rPr lang="en-GB" dirty="0"/>
              <a:t>Systems for </a:t>
            </a:r>
            <a:r>
              <a:rPr lang="en-GB" b="1" dirty="0"/>
              <a:t>modelling and simulation </a:t>
            </a:r>
          </a:p>
          <a:p>
            <a:pPr lvl="1" algn="just"/>
            <a:r>
              <a:rPr lang="en-GB" dirty="0"/>
              <a:t>These are systems that are developed by scientists and engineers to model physical processes or situations, which include many, separate, interacting objects.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0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b="1" dirty="0"/>
              <a:t>Data collection </a:t>
            </a:r>
            <a:r>
              <a:rPr lang="en-GB" dirty="0"/>
              <a:t>systems </a:t>
            </a:r>
            <a:r>
              <a:rPr lang="en-GB" i="1" dirty="0"/>
              <a:t>	</a:t>
            </a:r>
          </a:p>
          <a:p>
            <a:pPr lvl="1" algn="just"/>
            <a:r>
              <a:rPr lang="en-GB" dirty="0"/>
              <a:t>These are systems that collect data from their environment using a set of sensors and send that data to other systems for processing. </a:t>
            </a:r>
          </a:p>
          <a:p>
            <a:pPr algn="just"/>
            <a:r>
              <a:rPr lang="en-GB" b="1" dirty="0"/>
              <a:t>Systems of systems </a:t>
            </a:r>
          </a:p>
          <a:p>
            <a:pPr lvl="1" algn="just"/>
            <a:r>
              <a:rPr lang="en-GB" dirty="0"/>
              <a:t>These are systems that are composed of a number of other software systems.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 - Quiz</a:t>
            </a:r>
          </a:p>
        </p:txBody>
      </p:sp>
      <p:pic>
        <p:nvPicPr>
          <p:cNvPr id="5" name="03 - Software Failure Quiz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905000"/>
            <a:ext cx="6721475" cy="3778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 – Answer to Quiz</a:t>
            </a:r>
          </a:p>
        </p:txBody>
      </p:sp>
      <p:pic>
        <p:nvPicPr>
          <p:cNvPr id="5" name="04 - Software Failure Quiz Solu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776210"/>
            <a:ext cx="7413960" cy="41675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7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 – Discipline of SE</a:t>
            </a:r>
          </a:p>
        </p:txBody>
      </p:sp>
      <p:pic>
        <p:nvPicPr>
          <p:cNvPr id="5" name="05 - Discipline of Software Engineer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644203"/>
            <a:ext cx="7401081" cy="41602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 – Software Engineering Crisis</a:t>
            </a:r>
          </a:p>
        </p:txBody>
      </p:sp>
      <p:pic>
        <p:nvPicPr>
          <p:cNvPr id="5" name="07 - The Software Crisis Quiz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737574"/>
            <a:ext cx="7529868" cy="423266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6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 - Software Engineering Crisis Quiz </a:t>
            </a:r>
          </a:p>
        </p:txBody>
      </p:sp>
      <p:pic>
        <p:nvPicPr>
          <p:cNvPr id="5" name="07 - The Software Crisis Quiz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905000"/>
            <a:ext cx="7401081" cy="41602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9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The economies of </a:t>
            </a:r>
            <a:r>
              <a:rPr lang="en-GB" b="1" dirty="0"/>
              <a:t>ALL</a:t>
            </a:r>
            <a:r>
              <a:rPr lang="en-GB" dirty="0"/>
              <a:t> developed nations are dependent on software.</a:t>
            </a:r>
          </a:p>
          <a:p>
            <a:pPr algn="just"/>
            <a:r>
              <a:rPr lang="en-GB" dirty="0"/>
              <a:t>More and more systems are software controlled.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 lang="en-us" sz="1800" b="0" i="0" u="none" strike="noStrike" kern="1" spc="0" baseline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pPr>
            <a:endParaRPr lang="en-US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3525"/>
          <a:stretch/>
        </p:blipFill>
        <p:spPr>
          <a:xfrm>
            <a:off x="3920490" y="3474720"/>
            <a:ext cx="5105400" cy="30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37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 - Software Engineering Crisis Answer to Quiz </a:t>
            </a:r>
          </a:p>
        </p:txBody>
      </p:sp>
      <p:pic>
        <p:nvPicPr>
          <p:cNvPr id="5" name="08 - The Software Crisis Quiz Solu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905000"/>
            <a:ext cx="7581385" cy="426161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4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Videos- Evidence of Software Engineering Crisis</a:t>
            </a:r>
          </a:p>
        </p:txBody>
      </p:sp>
      <p:pic>
        <p:nvPicPr>
          <p:cNvPr id="5" name="09 - Evidence of the Software Crisi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905000"/>
            <a:ext cx="7632900" cy="429057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 – Software Development</a:t>
            </a:r>
          </a:p>
        </p:txBody>
      </p:sp>
      <p:pic>
        <p:nvPicPr>
          <p:cNvPr id="5" name="10 - Software Developme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682837"/>
            <a:ext cx="7591315" cy="42672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3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Software costs often </a:t>
            </a:r>
            <a:r>
              <a:rPr lang="en-GB" b="1" dirty="0"/>
              <a:t>dominate</a:t>
            </a:r>
            <a:r>
              <a:rPr lang="en-GB" dirty="0"/>
              <a:t> computer system costs.</a:t>
            </a:r>
          </a:p>
          <a:p>
            <a:pPr marL="742950" lvl="2" indent="-342900"/>
            <a:r>
              <a:rPr lang="en-GB" sz="1600" dirty="0"/>
              <a:t>The costs of software on a PC are often greater than the hardware cost.</a:t>
            </a:r>
          </a:p>
          <a:p>
            <a:r>
              <a:rPr lang="en-GB" dirty="0"/>
              <a:t>Software costs </a:t>
            </a:r>
            <a:r>
              <a:rPr lang="en-GB" b="1" dirty="0"/>
              <a:t>more</a:t>
            </a:r>
            <a:r>
              <a:rPr lang="en-GB" dirty="0"/>
              <a:t> to maintain than it does to develop. </a:t>
            </a:r>
          </a:p>
          <a:p>
            <a:pPr marL="742950" lvl="2" indent="-342900"/>
            <a:r>
              <a:rPr lang="en-GB" sz="1600" dirty="0"/>
              <a:t>For systems with a long life, maintenance costs may be several times development costs.</a:t>
            </a:r>
          </a:p>
          <a:p>
            <a:pPr marL="742950" lvl="2" indent="-342900"/>
            <a:r>
              <a:rPr lang="en-US" dirty="0"/>
              <a:t>Microsoft Word, for example, has been evolving for roughly 30 years.</a:t>
            </a:r>
            <a:endParaRPr lang="en-GB" sz="1600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29" y="4407789"/>
            <a:ext cx="2857501" cy="23179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6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Engineering?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2148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  <a:defRPr lang="en-us" sz="1800" b="0" i="0" u="none" strike="noStrike" kern="1" spc="0" baseline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rPr lang="en-US" dirty="0"/>
              <a:t>“An organized, analytical </a:t>
            </a:r>
            <a:r>
              <a:rPr lang="en-US" dirty="0">
                <a:solidFill>
                  <a:srgbClr val="FF0000"/>
                </a:solidFill>
              </a:rPr>
              <a:t>approach</a:t>
            </a:r>
            <a:r>
              <a:rPr lang="en-US" dirty="0"/>
              <a:t> to the design, development, use, and maintenance of software” 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 b="0" i="0" u="none" strike="noStrike" kern="1" spc="0" baseline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rPr lang="en-US" dirty="0"/>
              <a:t>	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 b="0" i="0" u="none" strike="noStrike" kern="1" spc="0" baseline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pPr>
            <a:r>
              <a:rPr lang="en-US" dirty="0"/>
              <a:t>-- Rod Stephens, </a:t>
            </a:r>
            <a:r>
              <a:rPr lang="en-US" i="1" dirty="0"/>
              <a:t>Beginning Software Engineering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  <a:defRPr lang="en-us" sz="1800" b="0" i="0" u="none" strike="noStrike" kern="1" spc="0" baseline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defRPr>
            </a:pPr>
            <a:endParaRPr lang="en-US" dirty="0"/>
          </a:p>
          <a:p>
            <a:pPr marL="0" indent="0" algn="just">
              <a:buNone/>
            </a:pPr>
            <a:r>
              <a:rPr lang="en-US" kern="1" dirty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“Software engineering is an engineering </a:t>
            </a:r>
            <a:r>
              <a:rPr lang="en-US" kern="1" dirty="0">
                <a:solidFill>
                  <a:srgbClr val="FF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discipline</a:t>
            </a:r>
            <a:r>
              <a:rPr lang="en-US" kern="1" dirty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 that is concerned with </a:t>
            </a:r>
            <a:r>
              <a:rPr lang="en-US" kern="1" dirty="0">
                <a:solidFill>
                  <a:srgbClr val="FF0000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all aspects </a:t>
            </a:r>
            <a:r>
              <a:rPr lang="en-US" kern="1" dirty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of software production.”</a:t>
            </a:r>
          </a:p>
          <a:p>
            <a:pPr marL="0" indent="0" algn="r">
              <a:buNone/>
            </a:pPr>
            <a:r>
              <a:rPr lang="en-US" kern="1" dirty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-- I. </a:t>
            </a:r>
            <a:r>
              <a:rPr lang="en-US" kern="1" dirty="0" err="1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Sommerville</a:t>
            </a:r>
            <a:r>
              <a:rPr lang="en-US" kern="1" dirty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, </a:t>
            </a:r>
            <a:r>
              <a:rPr lang="en-US" i="1" kern="1" dirty="0">
                <a:solidFill>
                  <a:schemeClr val="tx1"/>
                </a:solidFill>
                <a:latin typeface="Arial" pitchFamily="1" charset="0"/>
                <a:ea typeface="Arial" pitchFamily="1" charset="0"/>
                <a:cs typeface="Arial" pitchFamily="1" charset="0"/>
              </a:rPr>
              <a:t>Software Engineering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Software engineering is </a:t>
            </a:r>
            <a:r>
              <a:rPr lang="en-US" dirty="0">
                <a:solidFill>
                  <a:srgbClr val="FF0000"/>
                </a:solidFill>
              </a:rPr>
              <a:t>everything you need </a:t>
            </a:r>
            <a:r>
              <a:rPr lang="en-US" dirty="0"/>
              <a:t>to do to produce successful software from the early stages of system specification through to maintaining the system after it has gone into use.</a:t>
            </a:r>
          </a:p>
          <a:p>
            <a:endParaRPr lang="en-US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5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Software Engineering Important?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engineering includes </a:t>
            </a:r>
            <a:r>
              <a:rPr lang="en-US" b="1" dirty="0"/>
              <a:t>techniques for avoiding many drawbacks </a:t>
            </a:r>
            <a:r>
              <a:rPr lang="en-US" dirty="0"/>
              <a:t>that might send your project down the </a:t>
            </a:r>
            <a:r>
              <a:rPr lang="en-US" b="1" dirty="0"/>
              <a:t>road to failure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ensures the final application is effective, usable, and </a:t>
            </a:r>
            <a:r>
              <a:rPr lang="fr-FR" dirty="0" err="1"/>
              <a:t>maintainable</a:t>
            </a:r>
            <a:r>
              <a:rPr lang="fr-FR" dirty="0"/>
              <a:t>.</a:t>
            </a:r>
          </a:p>
          <a:p>
            <a:r>
              <a:rPr lang="en-US" dirty="0"/>
              <a:t>software engineering gives you the </a:t>
            </a:r>
            <a:r>
              <a:rPr lang="en-US" b="1" dirty="0"/>
              <a:t>flexibility to make changes </a:t>
            </a:r>
            <a:r>
              <a:rPr lang="en-US" dirty="0"/>
              <a:t>to meet unexpected demands without completely obliterating your schedule and budget constraints.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4182542"/>
            <a:ext cx="2914820" cy="22309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56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BC9F50-9E3C-4045-9D2D-4982FBC8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394F9-0458-45C1-ADB4-862AAA63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C987F-4343-49B6-B072-62F55A620F1F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2B6676-1A41-4E9B-97C1-8C49797401F4}"/>
                  </a:ext>
                </a:extLst>
              </p14:cNvPr>
              <p14:cNvContentPartPr/>
              <p14:nvPr/>
            </p14:nvContentPartPr>
            <p14:xfrm>
              <a:off x="8978107" y="6569129"/>
              <a:ext cx="216000" cy="12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2B6676-1A41-4E9B-97C1-8C49797401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60467" y="6551489"/>
                <a:ext cx="251640" cy="16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85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3758878"/>
          </a:xfrm>
        </p:spPr>
        <p:txBody>
          <a:bodyPr/>
          <a:lstStyle/>
          <a:p>
            <a:pPr algn="just"/>
            <a:r>
              <a:rPr lang="en-US" b="1" dirty="0"/>
              <a:t>Generic</a:t>
            </a:r>
            <a:r>
              <a:rPr lang="en-US" dirty="0"/>
              <a:t> products</a:t>
            </a:r>
          </a:p>
          <a:p>
            <a:pPr lvl="1" algn="just"/>
            <a:r>
              <a:rPr lang="en-US" dirty="0"/>
              <a:t>Stand-alone systems that are marketed and sold to any customer who wishes to buy them.</a:t>
            </a:r>
          </a:p>
          <a:p>
            <a:pPr lvl="2" algn="just"/>
            <a:r>
              <a:rPr lang="en-US" dirty="0"/>
              <a:t>Examples – PC software such as graphics programs, project management tools.</a:t>
            </a:r>
          </a:p>
          <a:p>
            <a:pPr algn="just"/>
            <a:r>
              <a:rPr lang="en-US" b="1" dirty="0"/>
              <a:t>Customized</a:t>
            </a:r>
            <a:r>
              <a:rPr lang="en-US" dirty="0"/>
              <a:t> products</a:t>
            </a:r>
          </a:p>
          <a:p>
            <a:pPr lvl="1" algn="just"/>
            <a:r>
              <a:rPr lang="en-US" dirty="0"/>
              <a:t>Software that is commissioned by a specific customer to meet their own needs. </a:t>
            </a:r>
          </a:p>
          <a:p>
            <a:pPr lvl="2" algn="just"/>
            <a:r>
              <a:rPr lang="en-US" dirty="0"/>
              <a:t>Examples – embedded control systems, air traffic control software, traffic monitoring systems.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618" y="4602298"/>
            <a:ext cx="2094764" cy="188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82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issues that affect most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b="1" dirty="0"/>
              <a:t>Heterogeneity </a:t>
            </a:r>
          </a:p>
          <a:p>
            <a:pPr lvl="1" algn="just"/>
            <a:r>
              <a:rPr lang="en-GB" dirty="0"/>
              <a:t>Increasingly, systems are required to operate as distributed systems across networks that include </a:t>
            </a:r>
            <a:r>
              <a:rPr lang="en-GB" b="1" dirty="0"/>
              <a:t>different types of computer and mobile devices</a:t>
            </a:r>
            <a:r>
              <a:rPr lang="en-GB" dirty="0"/>
              <a:t>. </a:t>
            </a:r>
          </a:p>
          <a:p>
            <a:pPr algn="just"/>
            <a:r>
              <a:rPr lang="en-GB" b="1" dirty="0"/>
              <a:t>Business and social change </a:t>
            </a:r>
          </a:p>
          <a:p>
            <a:pPr lvl="1" algn="just"/>
            <a:r>
              <a:rPr lang="en-GB" dirty="0"/>
              <a:t>Business and society are changing incredibly quickly as emerging economies develop and </a:t>
            </a:r>
            <a:r>
              <a:rPr lang="en-GB" b="1" dirty="0"/>
              <a:t>new technologies </a:t>
            </a:r>
            <a:r>
              <a:rPr lang="en-GB" dirty="0"/>
              <a:t>become available. They need to be able to change their existing software and to rapidly develop new software. </a:t>
            </a:r>
          </a:p>
          <a:p>
            <a:pPr algn="just"/>
            <a:r>
              <a:rPr lang="en-GB" b="1" dirty="0"/>
              <a:t>Security and trust </a:t>
            </a:r>
          </a:p>
          <a:p>
            <a:pPr lvl="1" algn="just"/>
            <a:r>
              <a:rPr lang="en-GB" dirty="0"/>
              <a:t>As software is intertwined with all aspects of our lives, it is essential that we can trust that software.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6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7688597" cy="117848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/>
              <a:t>Frequently asked questions about software engineering</a:t>
            </a:r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4D3DC4-9E7F-1C47-B729-896D53019E3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5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437727"/>
              </p:ext>
            </p:extLst>
          </p:nvPr>
        </p:nvGraphicFramePr>
        <p:xfrm>
          <a:off x="1981200" y="1636194"/>
          <a:ext cx="8089977" cy="493917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464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5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8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Question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73025" marB="730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Answer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73025" marB="730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4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is software?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Computer programs and associated documentation. Software products may be developed for a particular customer or may be developed for a general market.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4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are the attributes of good software?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Good software should deliver the required functionality and performance to the user and should be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maintainable, dependable and usable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8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is software engineering?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engineering is an engineering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discipline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 that is concerned with all aspects of software production.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8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are the fundamental software engineering activities?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Software specification, software development, software validation and software evolution.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40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>
                          <a:latin typeface="Arial"/>
                          <a:cs typeface="Arial"/>
                        </a:rPr>
                        <a:t>What is the difference between software engineering and computer science?</a:t>
                      </a:r>
                      <a:endParaRPr lang="en-GB" sz="1400" b="1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Computer science focuses on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theory and fundamentals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; software engineering is concerned with the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practicalities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 of developing and delivering useful software.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866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cs typeface="Arial"/>
                        </a:rPr>
                        <a:t>What is the difference between software engineering and system engineering?</a:t>
                      </a:r>
                      <a:endParaRPr lang="en-GB" sz="1400" b="1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cs typeface="Arial"/>
                        </a:rPr>
                        <a:t>System engineering is concerned with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all aspects 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of computer-based systems development including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hardware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,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software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 and </a:t>
                      </a:r>
                      <a:r>
                        <a:rPr lang="en-GB" sz="1400" b="1" dirty="0">
                          <a:latin typeface="Arial"/>
                          <a:cs typeface="Arial"/>
                        </a:rPr>
                        <a:t>process engineering</a:t>
                      </a:r>
                      <a:r>
                        <a:rPr lang="en-GB" sz="1400" dirty="0">
                          <a:latin typeface="Arial"/>
                          <a:cs typeface="Arial"/>
                        </a:rPr>
                        <a:t>. Software engineering is part of this more general process.</a:t>
                      </a:r>
                      <a:endParaRPr lang="en-GB" sz="14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Arial"/>
                      </a:endParaRPr>
                    </a:p>
                  </a:txBody>
                  <a:tcPr marL="73025" marR="73025" marT="0" marB="6858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19560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103</TotalTime>
  <Words>1276</Words>
  <Application>Microsoft Office PowerPoint</Application>
  <PresentationFormat>Widescreen</PresentationFormat>
  <Paragraphs>133</Paragraphs>
  <Slides>22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Century Gothic</vt:lpstr>
      <vt:lpstr>Wingdings 3</vt:lpstr>
      <vt:lpstr>Wisp</vt:lpstr>
      <vt:lpstr>Software Engineering Introduction</vt:lpstr>
      <vt:lpstr>Introduction</vt:lpstr>
      <vt:lpstr>Introduction</vt:lpstr>
      <vt:lpstr>What is Software Engineering?</vt:lpstr>
      <vt:lpstr>Why Is Software Engineering Important?</vt:lpstr>
      <vt:lpstr>PowerPoint Presentation</vt:lpstr>
      <vt:lpstr>Software products</vt:lpstr>
      <vt:lpstr>General issues that affect most software</vt:lpstr>
      <vt:lpstr>Frequently asked questions about software engineering </vt:lpstr>
      <vt:lpstr>Frequently asked questions about software engineering</vt:lpstr>
      <vt:lpstr>Essential attributes of good software</vt:lpstr>
      <vt:lpstr>Application types</vt:lpstr>
      <vt:lpstr>Application types</vt:lpstr>
      <vt:lpstr>Application types</vt:lpstr>
      <vt:lpstr>Videos - Quiz</vt:lpstr>
      <vt:lpstr>Videos – Answer to Quiz</vt:lpstr>
      <vt:lpstr>Videos – Discipline of SE</vt:lpstr>
      <vt:lpstr>Videos – Software Engineering Crisis</vt:lpstr>
      <vt:lpstr>Videos - Software Engineering Crisis Quiz </vt:lpstr>
      <vt:lpstr>Videos - Software Engineering Crisis Answer to Quiz </vt:lpstr>
      <vt:lpstr>Videos- Evidence of Software Engineering Crisis</vt:lpstr>
      <vt:lpstr>Videos – Software Development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Enginnering Chapter I</dc:title>
  <dc:creator>Dr Kamal Beydoun</dc:creator>
  <cp:lastModifiedBy>Kamal Beydoun</cp:lastModifiedBy>
  <cp:revision>22</cp:revision>
  <dcterms:created xsi:type="dcterms:W3CDTF">2019-10-01T04:59:08Z</dcterms:created>
  <dcterms:modified xsi:type="dcterms:W3CDTF">2022-11-30T07:26:34Z</dcterms:modified>
</cp:coreProperties>
</file>